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7" r:id="rId2"/>
    <p:sldId id="259" r:id="rId3"/>
    <p:sldId id="262" r:id="rId4"/>
    <p:sldId id="290" r:id="rId5"/>
    <p:sldId id="264" r:id="rId6"/>
    <p:sldId id="294" r:id="rId7"/>
    <p:sldId id="266" r:id="rId8"/>
    <p:sldId id="267" r:id="rId9"/>
    <p:sldId id="295" r:id="rId10"/>
    <p:sldId id="292" r:id="rId11"/>
    <p:sldId id="296" r:id="rId12"/>
    <p:sldId id="297" r:id="rId13"/>
    <p:sldId id="298" r:id="rId14"/>
    <p:sldId id="299" r:id="rId15"/>
    <p:sldId id="300" r:id="rId16"/>
    <p:sldId id="301" r:id="rId17"/>
    <p:sldId id="287" r:id="rId18"/>
    <p:sldId id="303" r:id="rId19"/>
    <p:sldId id="304" r:id="rId20"/>
    <p:sldId id="30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17" autoAdjust="0"/>
    <p:restoredTop sz="94660"/>
  </p:normalViewPr>
  <p:slideViewPr>
    <p:cSldViewPr>
      <p:cViewPr varScale="1">
        <p:scale>
          <a:sx n="42" d="100"/>
          <a:sy n="42" d="100"/>
        </p:scale>
        <p:origin x="129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91E68F-2BCF-47E8-AD04-40FA1FF6B094}" type="datetimeFigureOut">
              <a:rPr lang="en-US" smtClean="0"/>
              <a:pPr/>
              <a:t>1/30/2021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4108C3-DF0A-40BC-927A-4B42A7ABD40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11974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A61DB-4E95-4645-A50F-CBCA169DCE0B}" type="datetime1">
              <a:rPr lang="en-US" smtClean="0"/>
              <a:pPr/>
              <a:t>1/30/2021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73C8A-CA64-4969-B026-C4DAA59749F0}" type="datetime1">
              <a:rPr lang="en-US" smtClean="0"/>
              <a:pPr/>
              <a:t>1/30/2021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0ABC-C6BC-40EC-AE7F-74732E7D22B3}" type="datetime1">
              <a:rPr lang="en-US" smtClean="0"/>
              <a:pPr/>
              <a:t>1/30/2021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8ECCA-C459-43E8-9E91-354504496943}" type="datetime1">
              <a:rPr lang="en-US" smtClean="0"/>
              <a:pPr/>
              <a:t>1/30/2021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5A6A5-75FF-4176-8328-1D2DA76FD241}" type="datetime1">
              <a:rPr lang="en-US" smtClean="0"/>
              <a:pPr/>
              <a:t>1/30/2021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6990C-3995-46CA-A24E-64B8B4DB0B82}" type="datetime1">
              <a:rPr lang="en-US" smtClean="0"/>
              <a:pPr/>
              <a:t>1/30/2021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9B379-4355-4A06-8F29-21231A8959BF}" type="datetime1">
              <a:rPr lang="en-US" smtClean="0"/>
              <a:pPr/>
              <a:t>1/30/2021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B0551-CE8D-4904-A978-AB7A5EFB8EEB}" type="datetime1">
              <a:rPr lang="en-US" smtClean="0"/>
              <a:pPr/>
              <a:t>1/30/2021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0C64F-7ADC-47CB-B251-1B91C090675F}" type="datetime1">
              <a:rPr lang="en-US" smtClean="0"/>
              <a:pPr/>
              <a:t>1/30/2021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E7FA2-85AD-4F12-9651-77534F80AEDF}" type="datetime1">
              <a:rPr lang="en-US" smtClean="0"/>
              <a:pPr/>
              <a:t>1/30/2021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8591-CE40-4336-8BE7-A0F165E1AE31}" type="datetime1">
              <a:rPr lang="en-US" smtClean="0"/>
              <a:pPr/>
              <a:t>1/30/2021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AEAE784-0539-459B-8135-5FB7C4FF8413}" type="datetime1">
              <a:rPr lang="en-US" smtClean="0"/>
              <a:pPr/>
              <a:t>1/30/2021</a:t>
            </a:fld>
            <a:endParaRPr lang="en-IN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FED9F18-B5D6-4D79-9554-183257492D07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357290" y="1500198"/>
            <a:ext cx="6215106" cy="15716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sz="4400" b="1" dirty="0" smtClean="0">
                <a:latin typeface="+mj-lt"/>
                <a:ea typeface="+mj-ea"/>
                <a:cs typeface="+mj-cs"/>
              </a:rPr>
              <a:t>  </a:t>
            </a:r>
            <a:r>
              <a:rPr lang="en-IN" sz="4400" b="1" dirty="0" err="1" smtClean="0">
                <a:latin typeface="+mj-lt"/>
                <a:ea typeface="+mj-ea"/>
                <a:cs typeface="+mj-cs"/>
              </a:rPr>
              <a:t>Sulfonamides</a:t>
            </a:r>
            <a:endParaRPr kumimoji="0" lang="en-IN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Picture 6" descr="Image result for PDEA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4" y="114749"/>
            <a:ext cx="1571604" cy="1671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Image result for sgrs college of pharmac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109526"/>
            <a:ext cx="1614518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428628" y="3857628"/>
            <a:ext cx="795979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1" dirty="0" smtClean="0">
              <a:latin typeface="Arial Black" pitchFamily="34" charset="0"/>
            </a:endParaRPr>
          </a:p>
          <a:p>
            <a:r>
              <a:rPr lang="en-US" sz="2000" b="1" dirty="0" smtClean="0">
                <a:latin typeface="Arial Black" pitchFamily="34" charset="0"/>
              </a:rPr>
              <a:t>Mrs. </a:t>
            </a:r>
            <a:r>
              <a:rPr lang="en-US" sz="2000" b="1" dirty="0" err="1" smtClean="0">
                <a:latin typeface="Arial Black" pitchFamily="34" charset="0"/>
              </a:rPr>
              <a:t>Jagtap</a:t>
            </a:r>
            <a:r>
              <a:rPr lang="en-US" sz="2000" b="1" dirty="0" smtClean="0">
                <a:latin typeface="Arial Black" pitchFamily="34" charset="0"/>
              </a:rPr>
              <a:t> P.N</a:t>
            </a:r>
          </a:p>
          <a:p>
            <a:r>
              <a:rPr lang="en-US" sz="2000" b="1" dirty="0" smtClean="0">
                <a:latin typeface="Arial Black" pitchFamily="34" charset="0"/>
              </a:rPr>
              <a:t>HOD of Pharmacology Department </a:t>
            </a:r>
          </a:p>
          <a:p>
            <a:r>
              <a:rPr lang="en-US" sz="2000" b="1" dirty="0" smtClean="0">
                <a:latin typeface="Arial Black" pitchFamily="34" charset="0"/>
              </a:rPr>
              <a:t>PDEA’S SGRS College of Pharmacy.</a:t>
            </a:r>
            <a:endParaRPr lang="en-US" sz="2000" b="1" dirty="0">
              <a:latin typeface="Arial Black" pitchFamily="34" charset="0"/>
            </a:endParaRPr>
          </a:p>
        </p:txBody>
      </p:sp>
      <p:sp>
        <p:nvSpPr>
          <p:cNvPr id="10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348328" y="6111875"/>
            <a:ext cx="457200" cy="365125"/>
          </a:xfrm>
        </p:spPr>
        <p:txBody>
          <a:bodyPr/>
          <a:lstStyle/>
          <a:p>
            <a:fld id="{D6BC0851-6C78-45D5-8A35-8C03B06073CE}" type="slidenum">
              <a:rPr lang="en-IN" smtClean="0"/>
              <a:pPr/>
              <a:t>1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428604"/>
            <a:ext cx="8183880" cy="571504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200" b="1" dirty="0" err="1" smtClean="0">
                <a:latin typeface="Times New Roman" pitchFamily="18" charset="0"/>
                <a:cs typeface="Times New Roman" pitchFamily="18" charset="0"/>
              </a:rPr>
              <a:t>Sulfadazine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It is the prototype of the general purpose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sulfonamides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that is rapidly absorbed orally and rapidly excreted in urine. </a:t>
            </a:r>
          </a:p>
          <a:p>
            <a:pPr>
              <a:lnSpc>
                <a:spcPct val="150000"/>
              </a:lnSpc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Plasma protein binding is 50%, and it is 20–40% acetylated.</a:t>
            </a:r>
          </a:p>
          <a:p>
            <a:pPr>
              <a:lnSpc>
                <a:spcPct val="150000"/>
              </a:lnSpc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The acetylated derivative is less soluble in urine,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crystalluria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is there.</a:t>
            </a:r>
          </a:p>
          <a:p>
            <a:pPr>
              <a:lnSpc>
                <a:spcPct val="150000"/>
              </a:lnSpc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It has good penetrability in brain and CSF—was the preferred compound for meningitis.  </a:t>
            </a:r>
          </a:p>
          <a:p>
            <a:pPr>
              <a:lnSpc>
                <a:spcPct val="150000"/>
              </a:lnSpc>
            </a:pPr>
            <a:endParaRPr lang="en-IN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en-IN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IN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10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428604"/>
            <a:ext cx="8183880" cy="571504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200" b="1" dirty="0" err="1" smtClean="0">
                <a:latin typeface="Times New Roman" pitchFamily="18" charset="0"/>
                <a:cs typeface="Times New Roman" pitchFamily="18" charset="0"/>
              </a:rPr>
              <a:t>Sulfamethoxazole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It has slower oral absorption and urinary excretion resulting in intermediate duration of action; t½ in adults averages 10 hours.</a:t>
            </a:r>
          </a:p>
          <a:p>
            <a:pPr>
              <a:lnSpc>
                <a:spcPct val="150000"/>
              </a:lnSpc>
            </a:pP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It is the preferred compound for combining with </a:t>
            </a:r>
            <a:r>
              <a:rPr lang="en-IN" sz="2200" b="1" dirty="0" err="1" smtClean="0">
                <a:latin typeface="Times New Roman" pitchFamily="18" charset="0"/>
                <a:cs typeface="Times New Roman" pitchFamily="18" charset="0"/>
              </a:rPr>
              <a:t>trimethoprim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 because the t½ of both is similar.</a:t>
            </a:r>
          </a:p>
          <a:p>
            <a:pPr>
              <a:lnSpc>
                <a:spcPct val="150000"/>
              </a:lnSpc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However, a high fraction is acetylated, which is relatively insoluble—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crystalluria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can occur.</a:t>
            </a:r>
          </a:p>
          <a:p>
            <a:pPr>
              <a:lnSpc>
                <a:spcPct val="150000"/>
              </a:lnSpc>
            </a:pPr>
            <a:endParaRPr lang="en-IN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en-IN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IN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11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428604"/>
            <a:ext cx="8183880" cy="571504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200" b="1" dirty="0" err="1" smtClean="0">
                <a:latin typeface="Times New Roman" pitchFamily="18" charset="0"/>
                <a:cs typeface="Times New Roman" pitchFamily="18" charset="0"/>
              </a:rPr>
              <a:t>Sulfadoxine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N" sz="2200" b="1" dirty="0" err="1" smtClean="0">
                <a:latin typeface="Times New Roman" pitchFamily="18" charset="0"/>
                <a:cs typeface="Times New Roman" pitchFamily="18" charset="0"/>
              </a:rPr>
              <a:t>Sulfamethopyrazine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These are ultra long acting compounds, action lasting &gt; 1 week because of high plasma protein binding and slow renal excretion (t½ 5–9 days).</a:t>
            </a:r>
          </a:p>
          <a:p>
            <a:pPr>
              <a:lnSpc>
                <a:spcPct val="150000"/>
              </a:lnSpc>
            </a:pP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They attain low plasma concentration and are not suitable for treatment of acute pyogenic infections, but are used in combination with </a:t>
            </a:r>
            <a:r>
              <a:rPr lang="en-IN" sz="2200" b="1" dirty="0" err="1" smtClean="0">
                <a:latin typeface="Times New Roman" pitchFamily="18" charset="0"/>
                <a:cs typeface="Times New Roman" pitchFamily="18" charset="0"/>
              </a:rPr>
              <a:t>pyrimethamine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 in the treatment of malaria (especially </a:t>
            </a:r>
            <a:r>
              <a:rPr lang="en-IN" sz="2200" b="1" dirty="0" err="1" smtClean="0">
                <a:latin typeface="Times New Roman" pitchFamily="18" charset="0"/>
                <a:cs typeface="Times New Roman" pitchFamily="18" charset="0"/>
              </a:rPr>
              <a:t>chloroquine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 resistant P. falciparum).</a:t>
            </a:r>
          </a:p>
          <a:p>
            <a:pPr>
              <a:lnSpc>
                <a:spcPct val="150000"/>
              </a:lnSpc>
            </a:pPr>
            <a:endParaRPr lang="en-IN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en-IN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IN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12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428604"/>
            <a:ext cx="8183880" cy="571504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200" b="1" dirty="0" err="1" smtClean="0">
                <a:latin typeface="Times New Roman" pitchFamily="18" charset="0"/>
                <a:cs typeface="Times New Roman" pitchFamily="18" charset="0"/>
              </a:rPr>
              <a:t>Sulfacetamide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 sod. :</a:t>
            </a:r>
          </a:p>
          <a:p>
            <a:pPr>
              <a:lnSpc>
                <a:spcPct val="150000"/>
              </a:lnSpc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It is a highly soluble compound yielding neutral solution which is only mildly irritating to the eye in concentrations up to 30%.</a:t>
            </a:r>
          </a:p>
          <a:p>
            <a:pPr>
              <a:lnSpc>
                <a:spcPct val="150000"/>
              </a:lnSpc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It is used topically for ocular infections due to susceptible bacteria.</a:t>
            </a:r>
          </a:p>
          <a:p>
            <a:pPr>
              <a:lnSpc>
                <a:spcPct val="150000"/>
              </a:lnSpc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The incidence of sensitivity reactions with ocular use of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sulfacetamide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sod. has been low; but it must be promptly stopped when they occur.</a:t>
            </a:r>
          </a:p>
          <a:p>
            <a:pPr>
              <a:lnSpc>
                <a:spcPct val="150000"/>
              </a:lnSpc>
            </a:pPr>
            <a:endParaRPr lang="en-IN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en-IN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IN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13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428604"/>
            <a:ext cx="8183880" cy="571504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IN" sz="2200" b="1" dirty="0" err="1" smtClean="0">
                <a:latin typeface="Times New Roman" pitchFamily="18" charset="0"/>
                <a:cs typeface="Times New Roman" pitchFamily="18" charset="0"/>
              </a:rPr>
              <a:t>Mafenide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lnSpc>
                <a:spcPct val="150000"/>
              </a:lnSpc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It is not a typical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sulfonamide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, because a —CH2— bridge separates the benzene ring and the amino group.</a:t>
            </a:r>
          </a:p>
          <a:p>
            <a:pPr>
              <a:lnSpc>
                <a:spcPct val="150000"/>
              </a:lnSpc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It is used only topically—inhibits a variety of gram- positive and gram-negative bacteria.</a:t>
            </a:r>
          </a:p>
          <a:p>
            <a:pPr>
              <a:lnSpc>
                <a:spcPct val="150000"/>
              </a:lnSpc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In contrast to typical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sulfonamides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, it is active in the presence of pus and against Pseudomonas, clostridia which are not inhibited by typical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sulfonamides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It has been mainly employed for burn dressing to prevent infection, but not to treat already infected cases.</a:t>
            </a:r>
          </a:p>
          <a:p>
            <a:pPr>
              <a:lnSpc>
                <a:spcPct val="150000"/>
              </a:lnSpc>
            </a:pPr>
            <a:endParaRPr lang="en-IN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en-IN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IN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14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162862"/>
            <a:ext cx="8183880" cy="1051560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    Adverse Effects: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214422"/>
            <a:ext cx="8183880" cy="466285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Nausea, vomiting and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epigastric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pain.</a:t>
            </a:r>
          </a:p>
          <a:p>
            <a:pPr>
              <a:lnSpc>
                <a:spcPct val="150000"/>
              </a:lnSpc>
            </a:pP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Crystalluria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is dose related.</a:t>
            </a:r>
          </a:p>
          <a:p>
            <a:pPr>
              <a:lnSpc>
                <a:spcPct val="150000"/>
              </a:lnSpc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Hypersensitivity reactions occur in 2–5% patients. These are mostly in the form of rashes,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urticaria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and drug fever. Photosensitization is reported. </a:t>
            </a:r>
          </a:p>
          <a:p>
            <a:pPr>
              <a:lnSpc>
                <a:spcPct val="150000"/>
              </a:lnSpc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Hepatitis, Haemolysis .</a:t>
            </a:r>
          </a:p>
          <a:p>
            <a:pPr>
              <a:lnSpc>
                <a:spcPct val="150000"/>
              </a:lnSpc>
            </a:pP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Kernicterus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may be precipitated in the newborn, especially premature, whose blood-brain barrier is more permeable, by displacement of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bilirubin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from plasma protein binding sites.</a:t>
            </a:r>
          </a:p>
          <a:p>
            <a:pPr>
              <a:lnSpc>
                <a:spcPct val="150000"/>
              </a:lnSpc>
              <a:buNone/>
            </a:pP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15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162862"/>
            <a:ext cx="8183880" cy="1051560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     Uses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8676456" cy="518457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Systemic use of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sulfonamides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alone is rare now. Though they can be employed for suppressive therapy of chronic urinary tract infection, for streptococcal pharyngitis and gum infection.</a:t>
            </a:r>
          </a:p>
          <a:p>
            <a:pPr>
              <a:lnSpc>
                <a:spcPct val="150000"/>
              </a:lnSpc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Combined with trimethoprim (as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cotrimoxazole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sulfamethoxazole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is used for many bacterial infections.</a:t>
            </a:r>
          </a:p>
          <a:p>
            <a:pPr>
              <a:lnSpc>
                <a:spcPct val="150000"/>
              </a:lnSpc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Along with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pyrimethamine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, certain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sulfonamides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are used for malaria and toxoplasmosis. </a:t>
            </a:r>
          </a:p>
          <a:p>
            <a:pPr>
              <a:lnSpc>
                <a:spcPct val="150000"/>
              </a:lnSpc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Ocular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sulfacetamide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sod. (10–30%) is a cheap alternative in conjunctivitis.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16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17</a:t>
            </a:fld>
            <a:endParaRPr lang="en-IN"/>
          </a:p>
        </p:txBody>
      </p:sp>
      <p:sp>
        <p:nvSpPr>
          <p:cNvPr id="7" name="Rectangle 6"/>
          <p:cNvSpPr/>
          <p:nvPr/>
        </p:nvSpPr>
        <p:spPr>
          <a:xfrm>
            <a:off x="472244" y="620688"/>
            <a:ext cx="8208912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COTRIMOXAZOLE</a:t>
            </a:r>
          </a:p>
          <a:p>
            <a:pPr algn="just"/>
            <a:r>
              <a:rPr lang="en-US" sz="2000" dirty="0"/>
              <a:t>The </a:t>
            </a:r>
            <a:r>
              <a:rPr lang="en-US" sz="2000" b="1" dirty="0"/>
              <a:t>fixed dose combination </a:t>
            </a:r>
            <a:r>
              <a:rPr lang="en-US" sz="2000" dirty="0"/>
              <a:t>of </a:t>
            </a:r>
            <a:r>
              <a:rPr lang="en-US" sz="2000" b="1" dirty="0" smtClean="0"/>
              <a:t>trimethoprim</a:t>
            </a:r>
            <a:r>
              <a:rPr lang="en-US" sz="2000" dirty="0" smtClean="0"/>
              <a:t> and </a:t>
            </a:r>
            <a:r>
              <a:rPr lang="en-US" sz="2000" b="1" dirty="0" err="1"/>
              <a:t>sulfamethoxazole</a:t>
            </a:r>
            <a:r>
              <a:rPr lang="en-US" sz="2000" dirty="0"/>
              <a:t> is called </a:t>
            </a:r>
            <a:r>
              <a:rPr lang="en-US" sz="2000" b="1" i="1" dirty="0" err="1" smtClean="0"/>
              <a:t>cotrimoxazole</a:t>
            </a:r>
            <a:r>
              <a:rPr lang="en-US" sz="2000" b="1" i="1" dirty="0" smtClean="0"/>
              <a:t>.</a:t>
            </a:r>
            <a:r>
              <a:rPr lang="en-US" sz="2000" i="1" dirty="0" smtClean="0"/>
              <a:t> </a:t>
            </a:r>
            <a:r>
              <a:rPr lang="en-US" sz="2000" dirty="0" smtClean="0"/>
              <a:t>Trimethoprim </a:t>
            </a:r>
            <a:r>
              <a:rPr lang="en-US" sz="2000" dirty="0"/>
              <a:t>is a </a:t>
            </a:r>
            <a:r>
              <a:rPr lang="en-US" sz="2000" dirty="0" err="1"/>
              <a:t>diaminopyrimidine</a:t>
            </a:r>
            <a:r>
              <a:rPr lang="en-US" sz="2000" dirty="0"/>
              <a:t> related </a:t>
            </a:r>
            <a:r>
              <a:rPr lang="en-US" sz="2000" dirty="0" smtClean="0"/>
              <a:t>to the </a:t>
            </a:r>
            <a:r>
              <a:rPr lang="en-US" sz="2000" dirty="0"/>
              <a:t>antimalarial drug </a:t>
            </a:r>
            <a:r>
              <a:rPr lang="en-US" sz="2000" dirty="0" err="1"/>
              <a:t>pyrimethamine</a:t>
            </a:r>
            <a:r>
              <a:rPr lang="en-US" sz="2000" dirty="0"/>
              <a:t> </a:t>
            </a:r>
            <a:r>
              <a:rPr lang="en-US" sz="2000" dirty="0" smtClean="0"/>
              <a:t>which selectively </a:t>
            </a:r>
            <a:r>
              <a:rPr lang="en-US" sz="2000" dirty="0"/>
              <a:t>inhibits </a:t>
            </a:r>
            <a:r>
              <a:rPr lang="en-US" sz="2000" i="1" dirty="0"/>
              <a:t>bacterial </a:t>
            </a:r>
            <a:r>
              <a:rPr lang="en-US" sz="2000" dirty="0" err="1"/>
              <a:t>dihydrofolate</a:t>
            </a:r>
            <a:r>
              <a:rPr lang="en-US" sz="2000" dirty="0"/>
              <a:t> </a:t>
            </a:r>
            <a:r>
              <a:rPr lang="en-US" sz="2000" dirty="0" err="1" smtClean="0"/>
              <a:t>reductase</a:t>
            </a:r>
            <a:r>
              <a:rPr lang="en-US" sz="2000" dirty="0"/>
              <a:t> </a:t>
            </a:r>
            <a:r>
              <a:rPr lang="en-US" sz="2000" dirty="0" smtClean="0"/>
              <a:t>(</a:t>
            </a:r>
            <a:r>
              <a:rPr lang="en-US" sz="2000" dirty="0" err="1" smtClean="0"/>
              <a:t>DHFRase</a:t>
            </a:r>
            <a:r>
              <a:rPr lang="en-US" sz="2000" dirty="0"/>
              <a:t>). </a:t>
            </a:r>
            <a:r>
              <a:rPr lang="en-US" sz="2000" dirty="0" err="1"/>
              <a:t>Cotrimoxazole</a:t>
            </a:r>
            <a:r>
              <a:rPr lang="en-US" sz="2000" dirty="0"/>
              <a:t> </a:t>
            </a:r>
            <a:r>
              <a:rPr lang="en-US" sz="2000" dirty="0" smtClean="0"/>
              <a:t>causes </a:t>
            </a:r>
            <a:r>
              <a:rPr lang="en-US" sz="2000" dirty="0"/>
              <a:t>sequential block of </a:t>
            </a:r>
            <a:r>
              <a:rPr lang="en-US" sz="2000" dirty="0" err="1"/>
              <a:t>folate</a:t>
            </a:r>
            <a:r>
              <a:rPr lang="en-US" sz="2000" dirty="0"/>
              <a:t> </a:t>
            </a:r>
            <a:r>
              <a:rPr lang="en-US" sz="2000" dirty="0" smtClean="0"/>
              <a:t>metabolism. Trimethoprim </a:t>
            </a:r>
            <a:r>
              <a:rPr lang="en-US" sz="2000" dirty="0"/>
              <a:t>is &gt;</a:t>
            </a:r>
            <a:r>
              <a:rPr lang="en-US" sz="2000" dirty="0" smtClean="0"/>
              <a:t>50,000 times </a:t>
            </a:r>
            <a:r>
              <a:rPr lang="en-US" sz="2000" dirty="0"/>
              <a:t>more active against bacterial </a:t>
            </a:r>
            <a:r>
              <a:rPr lang="en-US" sz="2000" dirty="0" err="1"/>
              <a:t>DHFRase</a:t>
            </a:r>
            <a:r>
              <a:rPr lang="en-US" sz="2000" dirty="0"/>
              <a:t> </a:t>
            </a:r>
            <a:r>
              <a:rPr lang="en-US" sz="2000" dirty="0" smtClean="0"/>
              <a:t>than against </a:t>
            </a:r>
            <a:r>
              <a:rPr lang="en-US" sz="2000" dirty="0"/>
              <a:t>the mammalian enzyme. Thus, </a:t>
            </a:r>
            <a:r>
              <a:rPr lang="en-US" sz="2000" dirty="0" smtClean="0"/>
              <a:t>human </a:t>
            </a:r>
            <a:r>
              <a:rPr lang="en-US" sz="2000" dirty="0" err="1" smtClean="0"/>
              <a:t>folate</a:t>
            </a:r>
            <a:r>
              <a:rPr lang="en-US" sz="2000" dirty="0"/>
              <a:t> </a:t>
            </a:r>
            <a:r>
              <a:rPr lang="en-US" sz="2000" dirty="0" smtClean="0"/>
              <a:t>metabolism </a:t>
            </a:r>
            <a:r>
              <a:rPr lang="en-US" sz="2000" dirty="0"/>
              <a:t>is not interfered at </a:t>
            </a:r>
            <a:r>
              <a:rPr lang="en-US" sz="2000" dirty="0" smtClean="0"/>
              <a:t>antibacterial concentrations </a:t>
            </a:r>
            <a:r>
              <a:rPr lang="en-US" sz="2000" dirty="0"/>
              <a:t>of trimethoprim. Individually, </a:t>
            </a:r>
            <a:r>
              <a:rPr lang="en-US" sz="2000" dirty="0" smtClean="0"/>
              <a:t>both sulfonamide </a:t>
            </a:r>
            <a:r>
              <a:rPr lang="en-US" sz="2000" dirty="0"/>
              <a:t>and trimethoprim are </a:t>
            </a:r>
            <a:r>
              <a:rPr lang="en-US" sz="2000" dirty="0" smtClean="0"/>
              <a:t>bacteriostatic, but </a:t>
            </a:r>
            <a:r>
              <a:rPr lang="en-US" sz="2000" dirty="0"/>
              <a:t>the combination becomes </a:t>
            </a:r>
            <a:r>
              <a:rPr lang="en-US" sz="2000" dirty="0" err="1"/>
              <a:t>cidal</a:t>
            </a:r>
            <a:r>
              <a:rPr lang="en-US" sz="2000" dirty="0"/>
              <a:t> against </a:t>
            </a:r>
            <a:r>
              <a:rPr lang="en-US" sz="2000" dirty="0" smtClean="0"/>
              <a:t>many organisms</a:t>
            </a:r>
            <a:r>
              <a:rPr lang="en-US" sz="2000" dirty="0"/>
              <a:t>. Maximum synergism is seen </a:t>
            </a:r>
            <a:r>
              <a:rPr lang="en-US" sz="2000" dirty="0" smtClean="0"/>
              <a:t>when the </a:t>
            </a:r>
            <a:r>
              <a:rPr lang="en-US" sz="2000" dirty="0"/>
              <a:t>organism is sensitive to both the </a:t>
            </a:r>
            <a:r>
              <a:rPr lang="en-US" sz="2000" dirty="0" smtClean="0"/>
              <a:t>components, but </a:t>
            </a:r>
            <a:r>
              <a:rPr lang="en-US" sz="2000" dirty="0"/>
              <a:t>even when it is moderately resistant to </a:t>
            </a:r>
            <a:r>
              <a:rPr lang="en-US" sz="2000" dirty="0" smtClean="0"/>
              <a:t>one component</a:t>
            </a:r>
            <a:r>
              <a:rPr lang="en-US" sz="2000" dirty="0"/>
              <a:t>, the action of the other may </a:t>
            </a:r>
            <a:r>
              <a:rPr lang="en-US" sz="2000" dirty="0" smtClean="0"/>
              <a:t>be enhanced</a:t>
            </a:r>
            <a:r>
              <a:rPr lang="en-US" sz="20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18</a:t>
            </a:fld>
            <a:endParaRPr lang="en-IN"/>
          </a:p>
        </p:txBody>
      </p:sp>
      <p:sp>
        <p:nvSpPr>
          <p:cNvPr id="2" name="Rectangle 1"/>
          <p:cNvSpPr/>
          <p:nvPr/>
        </p:nvSpPr>
        <p:spPr>
          <a:xfrm>
            <a:off x="323528" y="404664"/>
            <a:ext cx="8424936" cy="469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300" dirty="0" err="1"/>
              <a:t>Sulfamethoxazole</a:t>
            </a:r>
            <a:r>
              <a:rPr lang="en-US" sz="2300" dirty="0"/>
              <a:t> was selected for </a:t>
            </a:r>
            <a:r>
              <a:rPr lang="en-US" sz="2300" dirty="0" smtClean="0"/>
              <a:t>combining with trimethoprim because </a:t>
            </a:r>
            <a:r>
              <a:rPr lang="en-US" sz="2300" dirty="0"/>
              <a:t>both have nearly </a:t>
            </a:r>
            <a:r>
              <a:rPr lang="en-US" sz="2300" dirty="0" smtClean="0"/>
              <a:t>the same </a:t>
            </a:r>
            <a:r>
              <a:rPr lang="en-US" sz="2300" dirty="0"/>
              <a:t>t½ (~ 10 </a:t>
            </a:r>
            <a:r>
              <a:rPr lang="en-US" sz="2300" dirty="0" err="1"/>
              <a:t>hr</a:t>
            </a:r>
            <a:r>
              <a:rPr lang="en-US" sz="2300" dirty="0"/>
              <a:t>). Optimal synergy in case of </a:t>
            </a:r>
            <a:r>
              <a:rPr lang="en-US" sz="2300" dirty="0" smtClean="0"/>
              <a:t>most organisms </a:t>
            </a:r>
            <a:r>
              <a:rPr lang="en-US" sz="2300" dirty="0"/>
              <a:t>is exhibited at a concentration ratio </a:t>
            </a:r>
            <a:r>
              <a:rPr lang="en-US" sz="2300" dirty="0" smtClean="0"/>
              <a:t>of </a:t>
            </a:r>
            <a:r>
              <a:rPr lang="en-US" sz="2300" b="1" dirty="0" err="1" smtClean="0"/>
              <a:t>sulfamethoxazole</a:t>
            </a:r>
            <a:r>
              <a:rPr lang="en-US" sz="2300" b="1" dirty="0" smtClean="0"/>
              <a:t> </a:t>
            </a:r>
            <a:r>
              <a:rPr lang="en-US" sz="2300" b="1" dirty="0"/>
              <a:t>20 : trimethoprim </a:t>
            </a:r>
            <a:r>
              <a:rPr lang="en-US" sz="2300" b="1" dirty="0" smtClean="0"/>
              <a:t>1. </a:t>
            </a:r>
            <a:r>
              <a:rPr lang="en-US" sz="2300" dirty="0" smtClean="0"/>
              <a:t>This </a:t>
            </a:r>
            <a:r>
              <a:rPr lang="en-US" sz="2300" dirty="0"/>
              <a:t>ratio is obtained in the plasma when the </a:t>
            </a:r>
            <a:r>
              <a:rPr lang="en-US" sz="2300" dirty="0" smtClean="0"/>
              <a:t>two are </a:t>
            </a:r>
            <a:r>
              <a:rPr lang="en-US" sz="2300" dirty="0"/>
              <a:t>given in a dose ratio of </a:t>
            </a:r>
            <a:r>
              <a:rPr lang="en-US" sz="2300" b="1" dirty="0"/>
              <a:t>5 : </a:t>
            </a:r>
            <a:r>
              <a:rPr lang="en-US" sz="2300" b="1" dirty="0" smtClean="0"/>
              <a:t>1</a:t>
            </a:r>
            <a:r>
              <a:rPr lang="en-US" sz="2300" dirty="0" smtClean="0"/>
              <a:t>. Trimethoprim adequately crosses </a:t>
            </a:r>
            <a:r>
              <a:rPr lang="en-US" sz="2300" dirty="0"/>
              <a:t>blood-brain barrier and placenta, </a:t>
            </a:r>
            <a:r>
              <a:rPr lang="en-US" sz="2300" dirty="0" smtClean="0"/>
              <a:t>while </a:t>
            </a:r>
            <a:r>
              <a:rPr lang="en-US" sz="2300" dirty="0" err="1" smtClean="0"/>
              <a:t>sulfamethoxazole</a:t>
            </a:r>
            <a:r>
              <a:rPr lang="en-US" sz="2300" dirty="0" smtClean="0"/>
              <a:t> </a:t>
            </a:r>
            <a:r>
              <a:rPr lang="en-US" sz="2300" dirty="0"/>
              <a:t>has a poorer entry. </a:t>
            </a:r>
            <a:r>
              <a:rPr lang="en-US" sz="2300" dirty="0" smtClean="0"/>
              <a:t>Moreover, trimethoprim </a:t>
            </a:r>
            <a:r>
              <a:rPr lang="en-US" sz="2300" dirty="0"/>
              <a:t>is more rapidly absorbed </a:t>
            </a:r>
            <a:r>
              <a:rPr lang="en-US" sz="2300" dirty="0" smtClean="0"/>
              <a:t>than </a:t>
            </a:r>
            <a:r>
              <a:rPr lang="en-US" sz="2300" dirty="0" err="1" smtClean="0"/>
              <a:t>sulfamethoxazole</a:t>
            </a:r>
            <a:r>
              <a:rPr lang="en-US" sz="2300" dirty="0" smtClean="0"/>
              <a:t>—concentration </a:t>
            </a:r>
            <a:r>
              <a:rPr lang="en-US" sz="2300" dirty="0"/>
              <a:t>ratios may </a:t>
            </a:r>
            <a:r>
              <a:rPr lang="en-US" sz="2300" dirty="0" smtClean="0"/>
              <a:t>vary with </a:t>
            </a:r>
            <a:r>
              <a:rPr lang="en-US" sz="2300" dirty="0"/>
              <a:t>time. Trimethoprim is 40% plasma </a:t>
            </a:r>
            <a:r>
              <a:rPr lang="en-US" sz="2300" dirty="0" smtClean="0"/>
              <a:t>protein bound</a:t>
            </a:r>
            <a:r>
              <a:rPr lang="en-US" sz="2300" dirty="0"/>
              <a:t>, while </a:t>
            </a:r>
            <a:r>
              <a:rPr lang="en-US" sz="2300" dirty="0" err="1"/>
              <a:t>sulfamethoxazole</a:t>
            </a:r>
            <a:r>
              <a:rPr lang="en-US" sz="2300" dirty="0"/>
              <a:t> is 65% </a:t>
            </a:r>
            <a:r>
              <a:rPr lang="en-US" sz="2300" dirty="0" smtClean="0"/>
              <a:t>bound. </a:t>
            </a: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2274299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19</a:t>
            </a:fld>
            <a:endParaRPr lang="en-IN"/>
          </a:p>
        </p:txBody>
      </p:sp>
      <p:sp>
        <p:nvSpPr>
          <p:cNvPr id="2" name="Rectangle 1"/>
          <p:cNvSpPr/>
          <p:nvPr/>
        </p:nvSpPr>
        <p:spPr>
          <a:xfrm>
            <a:off x="482659" y="764704"/>
            <a:ext cx="828092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/>
              <a:t>Spectrum of action </a:t>
            </a:r>
            <a:endParaRPr lang="en-US" sz="2400" b="1" dirty="0" smtClean="0"/>
          </a:p>
          <a:p>
            <a:pPr algn="just"/>
            <a:r>
              <a:rPr lang="en-US" sz="2400" dirty="0" smtClean="0"/>
              <a:t>Antibacterial </a:t>
            </a:r>
            <a:r>
              <a:rPr lang="en-US" sz="2400" dirty="0"/>
              <a:t>spectra </a:t>
            </a:r>
            <a:r>
              <a:rPr lang="en-US" sz="2400" dirty="0" smtClean="0"/>
              <a:t>of trimethoprim </a:t>
            </a:r>
            <a:r>
              <a:rPr lang="en-US" sz="2400" dirty="0"/>
              <a:t>and sulfonamides overlap considerably.</a:t>
            </a:r>
          </a:p>
          <a:p>
            <a:pPr algn="just"/>
            <a:r>
              <a:rPr lang="en-US" sz="2400" dirty="0"/>
              <a:t>Additional organisms covered by </a:t>
            </a:r>
            <a:r>
              <a:rPr lang="en-US" sz="2400" dirty="0" smtClean="0"/>
              <a:t>the combination </a:t>
            </a:r>
            <a:r>
              <a:rPr lang="en-US" sz="2400" dirty="0"/>
              <a:t>are—</a:t>
            </a:r>
            <a:r>
              <a:rPr lang="en-US" sz="2400" i="1" dirty="0"/>
              <a:t>Salmonella </a:t>
            </a:r>
            <a:r>
              <a:rPr lang="en-US" sz="2400" i="1" dirty="0" err="1"/>
              <a:t>typhi</a:t>
            </a:r>
            <a:r>
              <a:rPr lang="en-US" sz="2400" i="1" dirty="0"/>
              <a:t>, </a:t>
            </a:r>
            <a:r>
              <a:rPr lang="en-US" sz="2400" i="1" dirty="0" err="1" smtClean="0"/>
              <a:t>Serratia</a:t>
            </a:r>
            <a:endParaRPr lang="en-US" sz="2400" i="1" dirty="0"/>
          </a:p>
          <a:p>
            <a:pPr algn="just"/>
            <a:r>
              <a:rPr lang="en-US" sz="2400" i="1" dirty="0" err="1"/>
              <a:t>Klebsiella</a:t>
            </a:r>
            <a:r>
              <a:rPr lang="en-US" sz="2400" i="1" dirty="0"/>
              <a:t>, </a:t>
            </a:r>
            <a:r>
              <a:rPr lang="en-US" sz="2400" i="1" dirty="0" err="1"/>
              <a:t>Enterobacter</a:t>
            </a:r>
            <a:r>
              <a:rPr lang="en-US" sz="2400" i="1" dirty="0"/>
              <a:t>, Yersinia </a:t>
            </a:r>
            <a:r>
              <a:rPr lang="en-US" sz="2400" i="1" dirty="0" err="1"/>
              <a:t>enterocolitica</a:t>
            </a:r>
            <a:r>
              <a:rPr lang="en-US" sz="2400" i="1" dirty="0"/>
              <a:t>,</a:t>
            </a:r>
          </a:p>
          <a:p>
            <a:pPr algn="just"/>
            <a:r>
              <a:rPr lang="en-US" sz="2400" dirty="0" smtClean="0"/>
              <a:t>and </a:t>
            </a:r>
            <a:r>
              <a:rPr lang="en-US" sz="2400" dirty="0"/>
              <a:t>many </a:t>
            </a:r>
            <a:r>
              <a:rPr lang="en-US" sz="2400" dirty="0" smtClean="0"/>
              <a:t>sulfonamide resistant strains </a:t>
            </a:r>
            <a:r>
              <a:rPr lang="en-US" sz="2400" dirty="0"/>
              <a:t>of </a:t>
            </a:r>
            <a:r>
              <a:rPr lang="en-US" sz="2400" i="1" dirty="0"/>
              <a:t>Staph. </a:t>
            </a:r>
            <a:r>
              <a:rPr lang="en-US" sz="2400" i="1" dirty="0" err="1"/>
              <a:t>aureus</a:t>
            </a:r>
            <a:r>
              <a:rPr lang="en-US" sz="2400" i="1" dirty="0"/>
              <a:t>, Strep. </a:t>
            </a:r>
            <a:r>
              <a:rPr lang="en-US" sz="2400" i="1" dirty="0" err="1" smtClean="0"/>
              <a:t>pyogenes</a:t>
            </a:r>
            <a:r>
              <a:rPr lang="en-US" sz="2400" i="1" dirty="0" smtClean="0"/>
              <a:t>, </a:t>
            </a:r>
            <a:r>
              <a:rPr lang="it-IT" sz="2400" i="1" dirty="0" smtClean="0"/>
              <a:t>Shigella</a:t>
            </a:r>
            <a:r>
              <a:rPr lang="it-IT" sz="2400" i="1" dirty="0"/>
              <a:t>, </a:t>
            </a:r>
            <a:r>
              <a:rPr lang="it-IT" sz="2400" dirty="0"/>
              <a:t>enteropathogenic </a:t>
            </a:r>
            <a:r>
              <a:rPr lang="it-IT" sz="2400" i="1" dirty="0"/>
              <a:t>E. coli, </a:t>
            </a:r>
            <a:r>
              <a:rPr lang="it-IT" sz="2400" i="1" dirty="0" smtClean="0"/>
              <a:t>H.influenzae, </a:t>
            </a:r>
            <a:r>
              <a:rPr lang="en-US" sz="2400" dirty="0" smtClean="0"/>
              <a:t>gonococci </a:t>
            </a:r>
            <a:r>
              <a:rPr lang="en-US" sz="2400" dirty="0"/>
              <a:t>and </a:t>
            </a:r>
            <a:r>
              <a:rPr lang="en-US" sz="2400" dirty="0" err="1"/>
              <a:t>meningococci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60566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71414"/>
            <a:ext cx="8183880" cy="1051560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Introduction:-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000108"/>
            <a:ext cx="8183880" cy="535785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Sulfonamides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were the first antimicrobial agents (AMAs) effective against bacterial infections. </a:t>
            </a:r>
          </a:p>
          <a:p>
            <a:pPr>
              <a:lnSpc>
                <a:spcPct val="150000"/>
              </a:lnSpc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A large number of 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sulfonamides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were produced and used extensively in the subsequent years, but because of rapid emergence of </a:t>
            </a:r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bacterial resistance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and the </a:t>
            </a:r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availability of many safer and more effective antibiotics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, their current utility is </a:t>
            </a:r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limited, except in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combination with </a:t>
            </a:r>
            <a:r>
              <a:rPr lang="en-IN" sz="2400" b="1" dirty="0" err="1" smtClean="0">
                <a:latin typeface="Times New Roman" pitchFamily="18" charset="0"/>
                <a:cs typeface="Times New Roman" pitchFamily="18" charset="0"/>
              </a:rPr>
              <a:t>trimethoprim</a:t>
            </a:r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 (as </a:t>
            </a:r>
            <a:r>
              <a:rPr lang="en-IN" sz="2400" b="1" dirty="0" err="1" smtClean="0">
                <a:latin typeface="Times New Roman" pitchFamily="18" charset="0"/>
                <a:cs typeface="Times New Roman" pitchFamily="18" charset="0"/>
              </a:rPr>
              <a:t>cotrimoxazole</a:t>
            </a:r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) or </a:t>
            </a:r>
            <a:r>
              <a:rPr lang="en-IN" sz="2400" b="1" dirty="0" err="1" smtClean="0">
                <a:latin typeface="Times New Roman" pitchFamily="18" charset="0"/>
                <a:cs typeface="Times New Roman" pitchFamily="18" charset="0"/>
              </a:rPr>
              <a:t>pyrimethamine</a:t>
            </a:r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 (for malaria).</a:t>
            </a:r>
          </a:p>
          <a:p>
            <a:pPr>
              <a:lnSpc>
                <a:spcPct val="150000"/>
              </a:lnSpc>
            </a:pP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2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20</a:t>
            </a:fld>
            <a:endParaRPr lang="en-IN"/>
          </a:p>
        </p:txBody>
      </p:sp>
      <p:sp>
        <p:nvSpPr>
          <p:cNvPr id="2" name="Rectangle 1"/>
          <p:cNvSpPr/>
          <p:nvPr/>
        </p:nvSpPr>
        <p:spPr>
          <a:xfrm>
            <a:off x="438377" y="476672"/>
            <a:ext cx="8208912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Adverse effects </a:t>
            </a:r>
            <a:endParaRPr lang="en-US" b="1" dirty="0" smtClean="0"/>
          </a:p>
          <a:p>
            <a:pPr algn="just"/>
            <a:r>
              <a:rPr lang="en-US" sz="2400" dirty="0" smtClean="0"/>
              <a:t>All </a:t>
            </a:r>
            <a:r>
              <a:rPr lang="en-US" sz="2400" dirty="0"/>
              <a:t>adverse effects seen </a:t>
            </a:r>
            <a:r>
              <a:rPr lang="en-US" sz="2400" dirty="0" smtClean="0"/>
              <a:t>with sulfonamides </a:t>
            </a:r>
            <a:r>
              <a:rPr lang="en-US" sz="2400" dirty="0"/>
              <a:t>can be produced by </a:t>
            </a:r>
            <a:r>
              <a:rPr lang="en-US" sz="2400" dirty="0" err="1"/>
              <a:t>cotrimoxazole</a:t>
            </a:r>
            <a:r>
              <a:rPr lang="en-US" sz="2400" dirty="0"/>
              <a:t>.</a:t>
            </a:r>
          </a:p>
          <a:p>
            <a:pPr algn="just"/>
            <a:r>
              <a:rPr lang="en-US" sz="2400" dirty="0"/>
              <a:t>• Nausea, vomiting, stomatitis, headache </a:t>
            </a:r>
            <a:r>
              <a:rPr lang="en-US" sz="2400" dirty="0" smtClean="0"/>
              <a:t>and rashes </a:t>
            </a:r>
            <a:r>
              <a:rPr lang="en-US" sz="2400" dirty="0"/>
              <a:t>are the usual manifestations.</a:t>
            </a:r>
          </a:p>
          <a:p>
            <a:pPr algn="just"/>
            <a:r>
              <a:rPr lang="en-US" sz="2400" dirty="0"/>
              <a:t>• </a:t>
            </a:r>
            <a:r>
              <a:rPr lang="en-US" sz="2400" dirty="0" err="1"/>
              <a:t>Folate</a:t>
            </a:r>
            <a:r>
              <a:rPr lang="en-US" sz="2400" dirty="0"/>
              <a:t> deficiency (</a:t>
            </a:r>
            <a:r>
              <a:rPr lang="en-US" sz="2400" dirty="0" err="1"/>
              <a:t>megaloblastic</a:t>
            </a:r>
            <a:r>
              <a:rPr lang="en-US" sz="2400" dirty="0"/>
              <a:t> </a:t>
            </a:r>
            <a:r>
              <a:rPr lang="en-US" sz="2400" dirty="0" err="1"/>
              <a:t>anaemia</a:t>
            </a:r>
            <a:r>
              <a:rPr lang="en-US" sz="2400" dirty="0"/>
              <a:t>) </a:t>
            </a:r>
            <a:r>
              <a:rPr lang="en-US" sz="2400" dirty="0" smtClean="0"/>
              <a:t>is infrequent</a:t>
            </a:r>
            <a:r>
              <a:rPr lang="en-US" sz="2400" dirty="0"/>
              <a:t>, occurs only in patients </a:t>
            </a:r>
            <a:r>
              <a:rPr lang="en-US" sz="2400" dirty="0" smtClean="0"/>
              <a:t>with marginal </a:t>
            </a:r>
            <a:r>
              <a:rPr lang="en-US" sz="2400" dirty="0" err="1"/>
              <a:t>folate</a:t>
            </a:r>
            <a:r>
              <a:rPr lang="en-US" sz="2400" dirty="0"/>
              <a:t> levels</a:t>
            </a:r>
            <a:r>
              <a:rPr lang="en-US" sz="2400" dirty="0" smtClean="0"/>
              <a:t>.</a:t>
            </a:r>
            <a:endParaRPr lang="en-US" sz="2400" dirty="0"/>
          </a:p>
          <a:p>
            <a:pPr algn="just"/>
            <a:r>
              <a:rPr lang="en-US" sz="2400" dirty="0"/>
              <a:t>• Patients with renal disease may </a:t>
            </a:r>
            <a:r>
              <a:rPr lang="en-US" sz="2400" dirty="0" smtClean="0"/>
              <a:t>develop uremia</a:t>
            </a:r>
            <a:r>
              <a:rPr lang="en-US" sz="2400" dirty="0"/>
              <a:t>. </a:t>
            </a:r>
          </a:p>
          <a:p>
            <a:pPr algn="just"/>
            <a:r>
              <a:rPr lang="en-US" sz="2400" dirty="0"/>
              <a:t>• A high incidence (</a:t>
            </a:r>
            <a:r>
              <a:rPr lang="en-US" sz="2400" dirty="0" err="1"/>
              <a:t>upto</a:t>
            </a:r>
            <a:r>
              <a:rPr lang="en-US" sz="2400" dirty="0"/>
              <a:t> 50%) of fever, rash </a:t>
            </a:r>
            <a:r>
              <a:rPr lang="en-US" sz="2400" dirty="0" smtClean="0"/>
              <a:t>and bone marrow.</a:t>
            </a:r>
            <a:endParaRPr lang="en-US" sz="2400" dirty="0"/>
          </a:p>
          <a:p>
            <a:pPr algn="just"/>
            <a:r>
              <a:rPr lang="en-US" sz="2400" dirty="0"/>
              <a:t>• The elderly are also at greater risk of </a:t>
            </a:r>
            <a:r>
              <a:rPr lang="en-US" sz="2400" dirty="0" smtClean="0"/>
              <a:t>bone marrow toxicity.</a:t>
            </a:r>
          </a:p>
          <a:p>
            <a:pPr algn="just"/>
            <a:r>
              <a:rPr lang="en-US" sz="2400" dirty="0" smtClean="0"/>
              <a:t>• </a:t>
            </a:r>
            <a:r>
              <a:rPr lang="en-US" sz="2400" dirty="0"/>
              <a:t>Diuretics given with </a:t>
            </a:r>
            <a:r>
              <a:rPr lang="en-US" sz="2400" dirty="0" err="1"/>
              <a:t>cotrimoxazole</a:t>
            </a:r>
            <a:r>
              <a:rPr lang="en-US" sz="2400" dirty="0"/>
              <a:t> </a:t>
            </a:r>
            <a:r>
              <a:rPr lang="en-US" sz="2400" dirty="0" smtClean="0"/>
              <a:t>have produced </a:t>
            </a:r>
            <a:r>
              <a:rPr lang="en-US" sz="2400" dirty="0"/>
              <a:t>a higher incidence of thrombocytopenia.</a:t>
            </a:r>
          </a:p>
        </p:txBody>
      </p:sp>
    </p:spTree>
    <p:extLst>
      <p:ext uri="{BB962C8B-B14F-4D97-AF65-F5344CB8AC3E}">
        <p14:creationId xmlns:p14="http://schemas.microsoft.com/office/powerpoint/2010/main" val="580380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71480"/>
            <a:ext cx="8141046" cy="564357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 Chemistry:</a:t>
            </a:r>
          </a:p>
          <a:p>
            <a:pPr>
              <a:lnSpc>
                <a:spcPct val="150000"/>
              </a:lnSpc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All 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sulfonamides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may be considered to be derivatives of 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sulfanilamide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(p-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aminobenzene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sulfonamide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>
              <a:lnSpc>
                <a:spcPct val="150000"/>
              </a:lnSpc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Individual members differ in the nature of N1 substitution, which governs solubility, potency and pharmacokinetic property.</a:t>
            </a:r>
          </a:p>
          <a:p>
            <a:pPr>
              <a:lnSpc>
                <a:spcPct val="150000"/>
              </a:lnSpc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A free amino group in the 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position (N4) is required for antibacterial activity. </a:t>
            </a:r>
          </a:p>
          <a:p>
            <a:pPr>
              <a:lnSpc>
                <a:spcPct val="150000"/>
              </a:lnSpc>
              <a:buNone/>
            </a:pPr>
            <a:endParaRPr lang="en-IN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IN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71414"/>
            <a:ext cx="8183880" cy="1051560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Classification of </a:t>
            </a:r>
            <a:r>
              <a:rPr lang="en-IN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Sulfonamides</a:t>
            </a:r>
            <a:r>
              <a:rPr lang="en-IN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IN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669940"/>
            <a:ext cx="8183880" cy="4187952"/>
          </a:xfrm>
        </p:spPr>
        <p:txBody>
          <a:bodyPr>
            <a:normAutofit/>
          </a:bodyPr>
          <a:lstStyle/>
          <a:p>
            <a:pPr>
              <a:buNone/>
            </a:pP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IN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4</a:t>
            </a:fld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827584" y="1268760"/>
            <a:ext cx="770485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Short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acting (4–8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hr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): 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Sulfadiazine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2. Intermediate acting (8–12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hr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): 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Sulfamethoxazole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3. Long acting (~7 days): 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Sulfadoxine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Sulfamethopyrazine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4. Special purpose sulfonamides: 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Sulfacetamide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sod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Mafenide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Silver sulfadiazine, Sulfasalazine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162862"/>
            <a:ext cx="8183880" cy="1051560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   Antibacterial spectrum: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214422"/>
            <a:ext cx="8183880" cy="471490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Sulfonamides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are primarily bacteriostatic against many gram-positive and gram-negative bacteria.</a:t>
            </a:r>
          </a:p>
          <a:p>
            <a:pPr>
              <a:lnSpc>
                <a:spcPct val="150000"/>
              </a:lnSpc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Sensitivity patterns among microorganisms have changed from time-to-time and place-to-place.</a:t>
            </a:r>
          </a:p>
          <a:p>
            <a:pPr>
              <a:lnSpc>
                <a:spcPct val="150000"/>
              </a:lnSpc>
            </a:pP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Bacterias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sensitive to the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sulfonamides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are: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Strepto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pyogenes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Haemophilus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influenzae,Vibrio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cholerae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&amp; Only a few Staph.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aureus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, gonococci,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meningococci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pneumococci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, Escherichia coli, and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Shigella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50000"/>
              </a:lnSpc>
              <a:buNone/>
            </a:pP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5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034" y="548680"/>
            <a:ext cx="8183880" cy="432048"/>
          </a:xfrm>
        </p:spPr>
        <p:txBody>
          <a:bodyPr>
            <a:normAutofit/>
          </a:bodyPr>
          <a:lstStyle/>
          <a:p>
            <a:r>
              <a:rPr lang="en-IN" sz="2000" dirty="0" smtClean="0">
                <a:solidFill>
                  <a:srgbClr val="FF0000"/>
                </a:solidFill>
              </a:rPr>
              <a:t>MOA of </a:t>
            </a:r>
            <a:r>
              <a:rPr lang="en-IN" sz="2000" dirty="0" err="1" smtClean="0">
                <a:solidFill>
                  <a:srgbClr val="FF0000"/>
                </a:solidFill>
              </a:rPr>
              <a:t>Sulfonamides</a:t>
            </a:r>
            <a:r>
              <a:rPr lang="en-IN" sz="2000" dirty="0" smtClean="0">
                <a:solidFill>
                  <a:srgbClr val="FF0000"/>
                </a:solidFill>
              </a:rPr>
              <a:t>: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214422"/>
            <a:ext cx="8183880" cy="471490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endParaRPr lang="en-IN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6</a:t>
            </a:fld>
            <a:endParaRPr lang="en-IN"/>
          </a:p>
        </p:txBody>
      </p:sp>
      <p:pic>
        <p:nvPicPr>
          <p:cNvPr id="5" name="Picture 4" descr="IMG_20200613_07063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604" y="980728"/>
            <a:ext cx="6096740" cy="49486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428604"/>
            <a:ext cx="8183880" cy="5857916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Resistance to  </a:t>
            </a:r>
            <a:r>
              <a:rPr lang="en-IN" sz="2400" b="1" dirty="0" err="1" smtClean="0">
                <a:latin typeface="Times New Roman" pitchFamily="18" charset="0"/>
                <a:cs typeface="Times New Roman" pitchFamily="18" charset="0"/>
              </a:rPr>
              <a:t>Sulfonamides</a:t>
            </a:r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IN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Most bacteria are capable of developing resistance to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sulfonamides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Prominent among these are gonococci,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pneumococci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, Staph.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aureus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meningococci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, E. coli,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Shigella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and some Strep.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pyogenes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, Strep.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viridans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and anaerobes.</a:t>
            </a:r>
          </a:p>
          <a:p>
            <a:pPr>
              <a:lnSpc>
                <a:spcPct val="150000"/>
              </a:lnSpc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The resistant mutants either: </a:t>
            </a:r>
          </a:p>
          <a:p>
            <a:pPr>
              <a:lnSpc>
                <a:spcPct val="150000"/>
              </a:lnSpc>
              <a:buNone/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(a) produce increased amounts of PABA, or</a:t>
            </a:r>
          </a:p>
          <a:p>
            <a:pPr>
              <a:lnSpc>
                <a:spcPct val="150000"/>
              </a:lnSpc>
              <a:buNone/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(b) their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folate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synthase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enzyme has low affinity for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sulfonamides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, or</a:t>
            </a:r>
          </a:p>
          <a:p>
            <a:pPr>
              <a:lnSpc>
                <a:spcPct val="150000"/>
              </a:lnSpc>
              <a:buNone/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(c) adopt an alternative pathway in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folate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metabolism.</a:t>
            </a:r>
          </a:p>
          <a:p>
            <a:pPr>
              <a:lnSpc>
                <a:spcPct val="150000"/>
              </a:lnSpc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Resistance developed in vivo is quite persistent. Sensitivity patterns have changed depending on the extent of use.</a:t>
            </a:r>
          </a:p>
          <a:p>
            <a:pPr>
              <a:lnSpc>
                <a:spcPct val="150000"/>
              </a:lnSpc>
            </a:pPr>
            <a:endParaRPr lang="en-IN" sz="2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7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00042"/>
            <a:ext cx="8183880" cy="564360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IN" sz="2100" dirty="0" smtClean="0">
                <a:latin typeface="Times New Roman" pitchFamily="18" charset="0"/>
                <a:cs typeface="Times New Roman" pitchFamily="18" charset="0"/>
              </a:rPr>
              <a:t>When an organism is resistant to one </a:t>
            </a:r>
            <a:r>
              <a:rPr lang="en-IN" sz="2100" dirty="0" err="1" smtClean="0">
                <a:latin typeface="Times New Roman" pitchFamily="18" charset="0"/>
                <a:cs typeface="Times New Roman" pitchFamily="18" charset="0"/>
              </a:rPr>
              <a:t>sulfonamide</a:t>
            </a:r>
            <a:r>
              <a:rPr lang="en-IN" sz="2100" dirty="0" smtClean="0">
                <a:latin typeface="Times New Roman" pitchFamily="18" charset="0"/>
                <a:cs typeface="Times New Roman" pitchFamily="18" charset="0"/>
              </a:rPr>
              <a:t>, it is resistant to them all.</a:t>
            </a:r>
          </a:p>
          <a:p>
            <a:pPr>
              <a:lnSpc>
                <a:spcPct val="120000"/>
              </a:lnSpc>
            </a:pPr>
            <a:r>
              <a:rPr lang="en-IN" sz="2100" dirty="0" smtClean="0">
                <a:latin typeface="Times New Roman" pitchFamily="18" charset="0"/>
                <a:cs typeface="Times New Roman" pitchFamily="18" charset="0"/>
              </a:rPr>
              <a:t>No cross resistance between </a:t>
            </a:r>
            <a:r>
              <a:rPr lang="en-IN" sz="2100" dirty="0" err="1" smtClean="0">
                <a:latin typeface="Times New Roman" pitchFamily="18" charset="0"/>
                <a:cs typeface="Times New Roman" pitchFamily="18" charset="0"/>
              </a:rPr>
              <a:t>sulfonamides</a:t>
            </a:r>
            <a:r>
              <a:rPr lang="en-IN" sz="2100" dirty="0" smtClean="0">
                <a:latin typeface="Times New Roman" pitchFamily="18" charset="0"/>
                <a:cs typeface="Times New Roman" pitchFamily="18" charset="0"/>
              </a:rPr>
              <a:t> and other AMAs has been noted.</a:t>
            </a:r>
          </a:p>
          <a:p>
            <a:pPr>
              <a:lnSpc>
                <a:spcPct val="120000"/>
              </a:lnSpc>
            </a:pPr>
            <a:r>
              <a:rPr lang="en-IN" sz="2100" dirty="0" smtClean="0">
                <a:latin typeface="Times New Roman" pitchFamily="18" charset="0"/>
                <a:cs typeface="Times New Roman" pitchFamily="18" charset="0"/>
              </a:rPr>
              <a:t>Development of resistance has markedly limited the clinical usefulness of this class of compounds.</a:t>
            </a:r>
          </a:p>
          <a:p>
            <a:pPr>
              <a:lnSpc>
                <a:spcPct val="120000"/>
              </a:lnSpc>
              <a:buNone/>
            </a:pPr>
            <a:r>
              <a:rPr lang="en-IN" sz="2100" b="1" dirty="0" smtClean="0">
                <a:latin typeface="Times New Roman" pitchFamily="18" charset="0"/>
                <a:cs typeface="Times New Roman" pitchFamily="18" charset="0"/>
              </a:rPr>
              <a:t>Pharmacokinetics:</a:t>
            </a:r>
          </a:p>
          <a:p>
            <a:pPr>
              <a:lnSpc>
                <a:spcPct val="120000"/>
              </a:lnSpc>
            </a:pPr>
            <a:r>
              <a:rPr lang="en-IN" sz="2100" dirty="0" err="1" smtClean="0">
                <a:latin typeface="Times New Roman" pitchFamily="18" charset="0"/>
                <a:cs typeface="Times New Roman" pitchFamily="18" charset="0"/>
              </a:rPr>
              <a:t>Sulfonamides</a:t>
            </a:r>
            <a:r>
              <a:rPr lang="en-IN" sz="2100" dirty="0" smtClean="0">
                <a:latin typeface="Times New Roman" pitchFamily="18" charset="0"/>
                <a:cs typeface="Times New Roman" pitchFamily="18" charset="0"/>
              </a:rPr>
              <a:t> are rapidly and nearly completely absorbed from </a:t>
            </a:r>
            <a:r>
              <a:rPr lang="en-IN" sz="2100" dirty="0" err="1" smtClean="0">
                <a:latin typeface="Times New Roman" pitchFamily="18" charset="0"/>
                <a:cs typeface="Times New Roman" pitchFamily="18" charset="0"/>
              </a:rPr>
              <a:t>g.i.t</a:t>
            </a:r>
            <a:r>
              <a:rPr lang="en-IN" sz="2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en-IN" sz="2100" dirty="0" smtClean="0">
                <a:latin typeface="Times New Roman" pitchFamily="18" charset="0"/>
                <a:cs typeface="Times New Roman" pitchFamily="18" charset="0"/>
              </a:rPr>
              <a:t>Extent of plasma protein binding differs considerably (10–95%) among different members</a:t>
            </a:r>
          </a:p>
          <a:p>
            <a:pPr>
              <a:lnSpc>
                <a:spcPct val="120000"/>
              </a:lnSpc>
            </a:pPr>
            <a:r>
              <a:rPr lang="en-IN" sz="2100" dirty="0" smtClean="0">
                <a:latin typeface="Times New Roman" pitchFamily="18" charset="0"/>
                <a:cs typeface="Times New Roman" pitchFamily="18" charset="0"/>
              </a:rPr>
              <a:t>The highly protein bound members are longer acting.</a:t>
            </a:r>
          </a:p>
          <a:p>
            <a:pPr>
              <a:lnSpc>
                <a:spcPct val="120000"/>
              </a:lnSpc>
            </a:pPr>
            <a:r>
              <a:rPr lang="en-IN" sz="2100" dirty="0" err="1" smtClean="0">
                <a:latin typeface="Times New Roman" pitchFamily="18" charset="0"/>
                <a:cs typeface="Times New Roman" pitchFamily="18" charset="0"/>
              </a:rPr>
              <a:t>Sulfonamides</a:t>
            </a:r>
            <a:r>
              <a:rPr lang="en-IN" sz="2100" dirty="0" smtClean="0">
                <a:latin typeface="Times New Roman" pitchFamily="18" charset="0"/>
                <a:cs typeface="Times New Roman" pitchFamily="18" charset="0"/>
              </a:rPr>
              <a:t> are widely distributed in the body—enter serous cavities easily</a:t>
            </a:r>
          </a:p>
          <a:p>
            <a:pPr>
              <a:lnSpc>
                <a:spcPct val="120000"/>
              </a:lnSpc>
            </a:pPr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8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428604"/>
            <a:ext cx="8183880" cy="571504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The primary pathway of metabolism of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sulfonamides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is acetylation at N4 by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nonmicrosomal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acetyl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transferase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, primarily in liver.</a:t>
            </a:r>
          </a:p>
          <a:p>
            <a:pPr>
              <a:lnSpc>
                <a:spcPct val="150000"/>
              </a:lnSpc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It is generally less soluble in acidic urine than the parent drug—may precipitate and cause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crystalluria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Sulfonamides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are excreted mainly by the kidney through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glomerular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filtration. </a:t>
            </a:r>
          </a:p>
          <a:p>
            <a:pPr>
              <a:lnSpc>
                <a:spcPct val="150000"/>
              </a:lnSpc>
            </a:pPr>
            <a:endParaRPr lang="en-IN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en-IN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IN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9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482</TotalTime>
  <Words>1392</Words>
  <Application>Microsoft Office PowerPoint</Application>
  <PresentationFormat>On-screen Show (4:3)</PresentationFormat>
  <Paragraphs>119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 Black</vt:lpstr>
      <vt:lpstr>Calibri</vt:lpstr>
      <vt:lpstr>Times New Roman</vt:lpstr>
      <vt:lpstr>Verdana</vt:lpstr>
      <vt:lpstr>Wingdings 2</vt:lpstr>
      <vt:lpstr>Aspect</vt:lpstr>
      <vt:lpstr>PowerPoint Presentation</vt:lpstr>
      <vt:lpstr>Introduction:-</vt:lpstr>
      <vt:lpstr>PowerPoint Presentation</vt:lpstr>
      <vt:lpstr> Classification of Sulfonamides:</vt:lpstr>
      <vt:lpstr>   Antibacterial spectrum:</vt:lpstr>
      <vt:lpstr>MOA of Sulfonamides: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Adverse Effects:</vt:lpstr>
      <vt:lpstr>     Uses</vt:lpstr>
      <vt:lpstr>PowerPoint Presentation</vt:lpstr>
      <vt:lpstr>PowerPoint Presentation</vt:lpstr>
      <vt:lpstr>PowerPoint Presentation</vt:lpstr>
      <vt:lpstr>PowerPoint Presentation</vt:lpstr>
    </vt:vector>
  </TitlesOfParts>
  <Company>CtrlSoft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surajsunilchavan</dc:creator>
  <cp:lastModifiedBy>admin5</cp:lastModifiedBy>
  <cp:revision>44</cp:revision>
  <dcterms:created xsi:type="dcterms:W3CDTF">2020-02-09T16:05:11Z</dcterms:created>
  <dcterms:modified xsi:type="dcterms:W3CDTF">2021-01-30T10:40:49Z</dcterms:modified>
</cp:coreProperties>
</file>